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62" r:id="rId9"/>
  </p:sldMasterIdLst>
  <p:notesMasterIdLst>
    <p:notesMasterId r:id="rId29"/>
  </p:notesMasterIdLst>
  <p:sldIdLst>
    <p:sldId id="280" r:id="rId10"/>
    <p:sldId id="281" r:id="rId11"/>
    <p:sldId id="282" r:id="rId12"/>
    <p:sldId id="283" r:id="rId13"/>
    <p:sldId id="279" r:id="rId14"/>
    <p:sldId id="261" r:id="rId15"/>
    <p:sldId id="287" r:id="rId16"/>
    <p:sldId id="260" r:id="rId17"/>
    <p:sldId id="263" r:id="rId18"/>
    <p:sldId id="284" r:id="rId19"/>
    <p:sldId id="286" r:id="rId20"/>
    <p:sldId id="285" r:id="rId21"/>
    <p:sldId id="289" r:id="rId22"/>
    <p:sldId id="264" r:id="rId23"/>
    <p:sldId id="272" r:id="rId24"/>
    <p:sldId id="270" r:id="rId25"/>
    <p:sldId id="288" r:id="rId26"/>
    <p:sldId id="290" r:id="rId27"/>
    <p:sldId id="291" r:id="rId28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Garamond" panose="02020404030301010803" pitchFamily="18" charset="0"/>
      <p:regular r:id="rId40"/>
      <p:bold r:id="rId41"/>
      <p:italic r:id="rId42"/>
    </p:embeddedFont>
    <p:embeddedFont>
      <p:font typeface="Book Antiqua" panose="02040602050305030304" pitchFamily="18" charset="0"/>
      <p:regular r:id="rId43"/>
      <p:bold r:id="rId44"/>
      <p:italic r:id="rId45"/>
      <p:boldItalic r:id="rId46"/>
    </p:embeddedFont>
    <p:embeddedFont>
      <p:font typeface="NikoshBAN" panose="02000000000000000000" pitchFamily="2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FF"/>
    <a:srgbClr val="FF0000"/>
    <a:srgbClr val="CC00CC"/>
    <a:srgbClr val="FFCCFF"/>
    <a:srgbClr val="9900CC"/>
    <a:srgbClr val="990099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3B023-2BA4-4018-981F-046EBD526ED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449A4-6D3A-45A2-8C33-D4CD51416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5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49A4-6D3A-45A2-8C33-D4CD51416A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8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449A4-6D3A-45A2-8C33-D4CD51416A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6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CBC8-9371-4D7E-85D5-CF22A4A7E915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858-EDDB-4A8E-9179-3633242DD4C8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9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EFAB9-E071-4C67-8F9A-E6BFB2F43999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97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9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0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82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7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14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10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25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41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0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7903-EE4F-4C09-A3DE-8FBD2DCF4F86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53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84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92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1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1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56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CBC8-9371-4D7E-85D5-CF22A4A7E9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70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7903-EE4F-4C09-A3DE-8FBD2DCF4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20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15CD-F076-4CFA-BF52-0372215B3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85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5041-6BB2-45C2-97B5-C64BED547F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96E8-2C15-475C-8B27-944B3241D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3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508AE-7D38-4F82-9BCF-222D7B21A1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52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8E00-8648-4870-9434-A388527E3F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4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15CD-F076-4CFA-BF52-0372215B3803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91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2C18-F239-4FCD-97F7-5188C3CC60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1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C62F-5A6D-441F-966B-811D7B2029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42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858-EDDB-4A8E-9179-3633242DD4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45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EFAB9-E071-4C67-8F9A-E6BFB2F439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30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CBC8-9371-4D7E-85D5-CF22A4A7E9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74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7903-EE4F-4C09-A3DE-8FBD2DCF4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31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15CD-F076-4CFA-BF52-0372215B3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89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5041-6BB2-45C2-97B5-C64BED547F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22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96E8-2C15-475C-8B27-944B3241D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70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508AE-7D38-4F82-9BCF-222D7B21A1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8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5041-6BB2-45C2-97B5-C64BED547F2B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5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8E00-8648-4870-9434-A388527E3F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11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2C18-F239-4FCD-97F7-5188C3CC60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31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C62F-5A6D-441F-966B-811D7B2029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55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858-EDDB-4A8E-9179-3633242DD4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7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EFAB9-E071-4C67-8F9A-E6BFB2F439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57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970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40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36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6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96E8-2C15-475C-8B27-944B3241DD8A}" type="datetime1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81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4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62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11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67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077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49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33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32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99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508AE-7D38-4F82-9BCF-222D7B21A121}" type="datetime1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9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90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45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00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61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459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09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94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67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80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7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8E00-8648-4870-9434-A388527E3F3F}" type="datetime1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91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051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70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110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29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899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24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6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49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2C18-F239-4FCD-97F7-5188C3CC60C0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294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34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84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828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566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328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2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33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736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15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24EEE-2B61-4FDD-A285-2D7F77EDD92D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68E70-7E87-4A5B-859D-3A15367731FE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55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C62F-5A6D-441F-966B-811D7B20293A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23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64A5-7858-4F68-9691-D06EA5FA2DAA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07D07-0081-488E-AD67-BF159E03D39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1005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FDFA1-05EC-4A85-8F1D-0A5E1D5E5D7A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88FD-A3D2-4D7E-9ACA-9A82F909D210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379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21972-6754-4305-85FB-DE07D63F4C65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028D2-2319-4652-8D31-7A36E580BA6A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3960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F4C34-F4DF-433E-87F7-B07EC63F8B73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198F7-48FB-4CEF-BAD9-D0B5DD4F98B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164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E79C8-3190-4D01-B89D-E5EEC1A1C598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55EBE-08B6-4447-959C-0778A35C76C6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673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BB6AD-8454-41F1-B94E-A9B7F45B63B6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AF3C-B813-42B4-A0BA-D1DEA752A385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0579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9CC1F-E6DD-4E6E-811A-8CB35BF698C9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0120-0985-4FA1-9650-B44B3AF53A90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0240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10617-B736-4D14-A85E-E3BA734A1AF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19D0-D07D-4426-A0F5-938193D1370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9399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A38AA-DBE0-498B-94DD-6B84424C4FE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E69E3-1873-4C3B-AE1D-38D01EB4FF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151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AE473-B518-45F0-ACD2-74CD6F58A110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ECBB-C6F1-4647-98DD-63CA7588CDC6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34912-E0A4-4319-A7D6-6C1FA89425E6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1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5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34912-E0A4-4319-A7D6-6C1FA8942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34912-E0A4-4319-A7D6-6C1FA8942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s-IN" smtClean="0">
                <a:solidFill>
                  <a:prstClr val="black">
                    <a:tint val="75000"/>
                  </a:prstClr>
                </a:solidFill>
              </a:rPr>
              <a:t>টিকেন্দ্র লাল মজুমদার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2130-3DD1-4D82-84E4-73AC9C8B37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8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2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1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7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5AB0-146E-47EF-9F50-8564985F14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5D65-83DD-4DE8-9750-1276E0822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3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34912-E0A4-4319-A7D6-6C1FA89425E6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s-IN" smtClean="0"/>
              <a:t>টিকেন্দ্র লাল মজুমদার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2130-3DD1-4D82-84E4-73AC9C8B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4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64645" y="3651314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95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304848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0414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4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6811" y="2062777"/>
            <a:ext cx="5828828" cy="27186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9" y="2062777"/>
            <a:ext cx="5828828" cy="2718652"/>
          </a:xfrm>
          <a:prstGeom prst="rect">
            <a:avLst/>
          </a:prstGeom>
        </p:spPr>
      </p:pic>
      <p:grpSp>
        <p:nvGrpSpPr>
          <p:cNvPr id="452" name="Group 451"/>
          <p:cNvGrpSpPr/>
          <p:nvPr/>
        </p:nvGrpSpPr>
        <p:grpSpPr>
          <a:xfrm>
            <a:off x="2463553" y="2234732"/>
            <a:ext cx="4159868" cy="2558509"/>
            <a:chOff x="4029223" y="625785"/>
            <a:chExt cx="5546490" cy="25585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"/>
            <a:stretch/>
          </p:blipFill>
          <p:spPr>
            <a:xfrm>
              <a:off x="4105423" y="761134"/>
              <a:ext cx="5470290" cy="242316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89" r="94334" b="3889"/>
            <a:stretch/>
          </p:blipFill>
          <p:spPr>
            <a:xfrm>
              <a:off x="4029223" y="625785"/>
              <a:ext cx="304800" cy="609600"/>
            </a:xfrm>
            <a:prstGeom prst="rect">
              <a:avLst/>
            </a:prstGeom>
          </p:spPr>
        </p:pic>
      </p:grpSp>
      <p:grpSp>
        <p:nvGrpSpPr>
          <p:cNvPr id="451" name="Group 450"/>
          <p:cNvGrpSpPr/>
          <p:nvPr/>
        </p:nvGrpSpPr>
        <p:grpSpPr>
          <a:xfrm>
            <a:off x="2474984" y="2242701"/>
            <a:ext cx="4149090" cy="2542571"/>
            <a:chOff x="4739640" y="1620165"/>
            <a:chExt cx="5532120" cy="254257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"/>
            <a:stretch/>
          </p:blipFill>
          <p:spPr>
            <a:xfrm>
              <a:off x="4800600" y="1781440"/>
              <a:ext cx="5471160" cy="238129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89" r="94334" b="3889"/>
            <a:stretch/>
          </p:blipFill>
          <p:spPr>
            <a:xfrm>
              <a:off x="4739640" y="1620165"/>
              <a:ext cx="304800" cy="6096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344762" y="4081419"/>
            <a:ext cx="2111240" cy="1490621"/>
            <a:chOff x="4554910" y="2456126"/>
            <a:chExt cx="2814986" cy="1490621"/>
          </a:xfrm>
        </p:grpSpPr>
        <p:sp>
          <p:nvSpPr>
            <p:cNvPr id="2" name="TextBox 1"/>
            <p:cNvSpPr txBox="1"/>
            <p:nvPr/>
          </p:nvSpPr>
          <p:spPr>
            <a:xfrm>
              <a:off x="5117585" y="2869529"/>
              <a:ext cx="22523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লোহার পাইপ</a:t>
              </a:r>
              <a:endParaRPr lang="en-US" sz="32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4554910" y="2456126"/>
              <a:ext cx="1266770" cy="48271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43134" y="5666834"/>
            <a:ext cx="8176844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বেলনাকার </a:t>
            </a:r>
            <a:r>
              <a:rPr lang="bn-BD" sz="3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চোঙের উপর অন্তরিত তামার তারকে পেঁচিয়ে সলিনয়েড তৈরী করা হয়।</a:t>
            </a:r>
            <a:endParaRPr lang="en-US" sz="3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785" y="503657"/>
            <a:ext cx="3217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i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সলিনয়েড তৈরীর পদ্ধতিঃ</a:t>
            </a:r>
            <a:endParaRPr lang="en-US" sz="40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2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112E-17 -2.59259E-6 L 1.02057 -2.59259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91679 -2.59259E-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4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3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1826" y="1469680"/>
            <a:ext cx="5417889" cy="155577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5344511" y="2806262"/>
            <a:ext cx="0" cy="2286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40" y="1734932"/>
            <a:ext cx="2533996" cy="123210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419711" y="4619078"/>
            <a:ext cx="636130" cy="455931"/>
            <a:chOff x="5892945" y="4619059"/>
            <a:chExt cx="848173" cy="455931"/>
          </a:xfrm>
        </p:grpSpPr>
        <p:grpSp>
          <p:nvGrpSpPr>
            <p:cNvPr id="8" name="Group 7"/>
            <p:cNvGrpSpPr/>
            <p:nvPr/>
          </p:nvGrpSpPr>
          <p:grpSpPr>
            <a:xfrm rot="20766450">
              <a:off x="6140424" y="4619059"/>
              <a:ext cx="600694" cy="407043"/>
              <a:chOff x="6255204" y="4614082"/>
              <a:chExt cx="600694" cy="407043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V="1">
                <a:off x="6255204" y="4751043"/>
                <a:ext cx="532847" cy="270082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6683990" y="4614082"/>
                <a:ext cx="171908" cy="219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5892945" y="5074990"/>
              <a:ext cx="31583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Isosceles Triangle 20"/>
          <p:cNvSpPr/>
          <p:nvPr/>
        </p:nvSpPr>
        <p:spPr>
          <a:xfrm rot="10800000">
            <a:off x="5219810" y="4371167"/>
            <a:ext cx="249402" cy="4070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05252" y="4943112"/>
            <a:ext cx="355909" cy="219257"/>
            <a:chOff x="6673657" y="4943093"/>
            <a:chExt cx="474545" cy="21925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689364" y="5076495"/>
              <a:ext cx="458838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6673657" y="4943093"/>
              <a:ext cx="171908" cy="2192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rot="1631059">
            <a:off x="4380523" y="4767822"/>
            <a:ext cx="801506" cy="350542"/>
            <a:chOff x="5861344" y="4624971"/>
            <a:chExt cx="1068674" cy="350542"/>
          </a:xfrm>
        </p:grpSpPr>
        <p:cxnSp>
          <p:nvCxnSpPr>
            <p:cNvPr id="31" name="Straight Connector 30"/>
            <p:cNvCxnSpPr/>
            <p:nvPr/>
          </p:nvCxnSpPr>
          <p:spPr>
            <a:xfrm rot="19968941" flipV="1">
              <a:off x="5861344" y="4975103"/>
              <a:ext cx="980979" cy="41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6697465" y="4624971"/>
              <a:ext cx="232553" cy="226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58" y="447456"/>
            <a:ext cx="4871173" cy="35309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0555" r="4970" b="5776"/>
          <a:stretch/>
        </p:blipFill>
        <p:spPr>
          <a:xfrm rot="10800000">
            <a:off x="2877955" y="4751062"/>
            <a:ext cx="1572611" cy="603357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2956036" y="2822032"/>
            <a:ext cx="0" cy="231753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607" y="5638814"/>
            <a:ext cx="8610599" cy="954107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সলিনয়েডের ভিতর লোহার কোন দন্ড ঢুকানো হলে দন্ডটি চুম্বকে পরিণত হবে।</a:t>
            </a:r>
          </a:p>
          <a:p>
            <a:r>
              <a:rPr lang="bn-BD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 বন্ধ করলে দন্ডটি আর চুম্বক থাকবে না।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4916" y="1928119"/>
            <a:ext cx="3441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N                                     S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0800000" flipV="1">
            <a:off x="2813565" y="4098981"/>
            <a:ext cx="284944" cy="4265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01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9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67656 2.22222E-6 " pathEditMode="relative" rAng="0" ptsTypes="AA">
                                      <p:cBhvr>
                                        <p:cTn id="7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" grpId="0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/>
          <a:stretch/>
        </p:blipFill>
        <p:spPr>
          <a:xfrm>
            <a:off x="245664" y="1210565"/>
            <a:ext cx="4290935" cy="155577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62651" y="2587894"/>
            <a:ext cx="0" cy="2286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80" y="1516564"/>
            <a:ext cx="2533996" cy="1232106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10800000" flipV="1">
            <a:off x="3851189" y="3981734"/>
            <a:ext cx="222924" cy="43718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23399" y="4724758"/>
            <a:ext cx="355909" cy="219257"/>
            <a:chOff x="6673657" y="4943093"/>
            <a:chExt cx="474545" cy="21925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689364" y="5076495"/>
              <a:ext cx="458838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6673657" y="4943093"/>
              <a:ext cx="171908" cy="2192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8301" y="229069"/>
            <a:ext cx="4871173" cy="3530935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1574176" y="2603666"/>
            <a:ext cx="0" cy="231753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0800000">
            <a:off x="1073060" y="1381581"/>
            <a:ext cx="3441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N                                     S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2418" y="5512324"/>
            <a:ext cx="6923502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প্রবাহের দিক পরিবর্তন করলে চুম্বকের মেরু বিপরীত হয়ে যাবে।</a:t>
            </a:r>
            <a:endParaRPr lang="en-US" sz="3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32625" y="4396790"/>
            <a:ext cx="636130" cy="455931"/>
            <a:chOff x="5892945" y="4619059"/>
            <a:chExt cx="848173" cy="455931"/>
          </a:xfrm>
        </p:grpSpPr>
        <p:grpSp>
          <p:nvGrpSpPr>
            <p:cNvPr id="38" name="Group 37"/>
            <p:cNvGrpSpPr/>
            <p:nvPr/>
          </p:nvGrpSpPr>
          <p:grpSpPr>
            <a:xfrm rot="20766450">
              <a:off x="6140424" y="4619059"/>
              <a:ext cx="600694" cy="407043"/>
              <a:chOff x="6255204" y="4614082"/>
              <a:chExt cx="600694" cy="407043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6255204" y="4751043"/>
                <a:ext cx="532847" cy="270082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6683990" y="4614082"/>
                <a:ext cx="171908" cy="219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>
              <a:off x="5892945" y="5074990"/>
              <a:ext cx="31583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 rot="1631059">
            <a:off x="2996785" y="4531877"/>
            <a:ext cx="801506" cy="350542"/>
            <a:chOff x="5861344" y="4624971"/>
            <a:chExt cx="1068674" cy="350542"/>
          </a:xfrm>
        </p:grpSpPr>
        <p:cxnSp>
          <p:nvCxnSpPr>
            <p:cNvPr id="43" name="Straight Connector 42"/>
            <p:cNvCxnSpPr/>
            <p:nvPr/>
          </p:nvCxnSpPr>
          <p:spPr>
            <a:xfrm rot="19968941" flipV="1">
              <a:off x="5861344" y="4975103"/>
              <a:ext cx="980979" cy="41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697465" y="4624971"/>
              <a:ext cx="232553" cy="226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1574191" y="4902836"/>
            <a:ext cx="34412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0555" r="4970" b="5776"/>
          <a:stretch/>
        </p:blipFill>
        <p:spPr>
          <a:xfrm>
            <a:off x="1629758" y="4531707"/>
            <a:ext cx="1572611" cy="603357"/>
          </a:xfrm>
          <a:prstGeom prst="rect">
            <a:avLst/>
          </a:prstGeom>
        </p:spPr>
      </p:pic>
      <p:sp>
        <p:nvSpPr>
          <p:cNvPr id="47" name="Isosceles Triangle 46"/>
          <p:cNvSpPr/>
          <p:nvPr/>
        </p:nvSpPr>
        <p:spPr>
          <a:xfrm rot="181668" flipV="1">
            <a:off x="1431705" y="4021423"/>
            <a:ext cx="284944" cy="4265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88775" y="1005622"/>
            <a:ext cx="3121925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চুম্বকের প্রাবল্য বৃদ্ধির উপায়ঃ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34372" y="2227994"/>
            <a:ext cx="230554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১) তড়িৎ প্রবাহ বাড়িয়ে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32626" y="3272143"/>
            <a:ext cx="591353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দন্ডটিকে U এর মত বাঁকিয়ে মেরুদ্বয়কে আরও কাছে এনে।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29478" y="2766343"/>
            <a:ext cx="364710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২) সলিনয়েডের পেঁচের সংখ্যা বাড়িয়ে</a:t>
            </a:r>
            <a:endParaRPr lang="en-US" sz="20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3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9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/>
      <p:bldP spid="25" grpId="0" animBg="1"/>
      <p:bldP spid="25" grpId="1" animBg="1"/>
      <p:bldP spid="47" grpId="0" animBg="1"/>
      <p:bldP spid="47" grpId="1" animBg="1"/>
      <p:bldP spid="28" grpId="0" animBg="1"/>
      <p:bldP spid="29" grpId="0" animBg="1"/>
      <p:bldP spid="31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7000"/>
            <a:ext cx="4005048" cy="287318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3416300"/>
            <a:ext cx="411638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228600"/>
            <a:ext cx="883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62" y="53340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 err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সলিনয়েড</a:t>
            </a:r>
            <a:r>
              <a:rPr lang="en-US" sz="5400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u="sng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Solenoid)</a:t>
            </a:r>
          </a:p>
          <a:p>
            <a:pPr algn="ctr"/>
            <a:endParaRPr lang="en-US" sz="5400" u="sng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পেঁচানো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কুন্ডুলী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পাঁকানো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তড়ি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ৎ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প্রবাহ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চালনা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অধিকাংশ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চুম্বক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বলরেখা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কুন্ডলীর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কেন্দ্রে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ঘণীভূত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3600" dirty="0">
                <a:solidFill>
                  <a:srgbClr val="FFCC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চৌম্বকক্ষেত্রটি</a:t>
            </a:r>
            <a:r>
              <a:rPr lang="en-US" sz="36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36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অনেকটা</a:t>
            </a:r>
            <a:r>
              <a:rPr lang="en-US" sz="36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দন্ড</a:t>
            </a:r>
            <a:r>
              <a:rPr lang="en-US" sz="36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চুম্বকের</a:t>
            </a:r>
            <a:r>
              <a:rPr lang="en-US" sz="36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মতো</a:t>
            </a:r>
            <a:r>
              <a:rPr lang="en-US" sz="36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36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ভিতরে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যদি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লোহার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দন্ড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পেরেক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ঢুকাই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তবে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উহাও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চুম্বকে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পরিণত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তড়িত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প্রবাহ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বন্ধ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দিলে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উহা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আর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চুম্বকে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থাকবে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প্রবাহের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দিক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বিপরীত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উহার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দিক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বিপরীত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এভাবে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লোহার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দন্ডটি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পেরেকটি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চুম্বকে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পরিণত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তাকে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বলা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তাড়িত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36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।  </a:t>
            </a:r>
            <a:endParaRPr lang="en-US" sz="4000" dirty="0">
              <a:solidFill>
                <a:srgbClr val="990099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" y="609600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8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1143000" indent="-1143000">
              <a:buFont typeface="Wingdings" pitchFamily="2" charset="2"/>
              <a:buChar char="v"/>
            </a:pP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সলিনয়েড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?</a:t>
            </a:r>
          </a:p>
          <a:p>
            <a:pPr marL="1143000" indent="-1143000">
              <a:buFont typeface="Wingdings" pitchFamily="2" charset="2"/>
              <a:buChar char="v"/>
            </a:pP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তাড়ি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ৎ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?</a:t>
            </a:r>
          </a:p>
          <a:p>
            <a:pPr marL="1143000" indent="-1143000">
              <a:buFont typeface="Wingdings" pitchFamily="2" charset="2"/>
              <a:buChar char="v"/>
            </a:pP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তড়িৎচৌম্বক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আবেশ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3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9144000" cy="6858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8200" y="228600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8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8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114800"/>
            <a:ext cx="9144000" cy="212365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চিত্রসহ</a:t>
            </a: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তড়িতপ্রবাহের</a:t>
            </a: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চৌম্বকক্রিয়া</a:t>
            </a: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 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0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64128"/>
            <a:ext cx="3465310" cy="24185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245431" y="1071664"/>
            <a:ext cx="2488369" cy="177543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1" y="1524000"/>
            <a:ext cx="4191000" cy="1652418"/>
          </a:xfrm>
          <a:prstGeom prst="wedgeRectCallout">
            <a:avLst>
              <a:gd name="adj1" fmla="val -92266"/>
              <a:gd name="adj2" fmla="val 89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একটি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জানালা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একটি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দৃশ্য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একটি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কম্পিউটার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সারাবিশ্ব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r>
              <a:rPr kumimoji="0" lang="bn-IN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1" y="1147864"/>
            <a:ext cx="2362199" cy="2509736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ডিজিটাল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বাংলাদেশ  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660"/>
            <a:ext cx="5791200" cy="418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8765">
            <a:off x="280989" y="1420417"/>
            <a:ext cx="2513410" cy="164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21631">
            <a:off x="360760" y="1445419"/>
            <a:ext cx="2469356" cy="1913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2895640" y="1314450"/>
            <a:ext cx="6096017" cy="1200150"/>
          </a:xfrm>
          <a:prstGeom prst="wedgeRectCallout">
            <a:avLst>
              <a:gd name="adj1" fmla="val -52034"/>
              <a:gd name="adj2" fmla="val 1262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prstTxWarp prst="textPlain">
              <a:avLst>
                <a:gd name="adj" fmla="val 4976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“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শতভাগ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অনলাইন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শিক্ষা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কার্যক্রম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বাস্তবায়ন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হলে</a:t>
            </a:r>
            <a:r>
              <a:rPr kumimoji="0" lang="en-US" sz="21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সকল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স্তরের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শিক্ষার্থীর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ফেলের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হার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শূন্যের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কোটায়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যাবে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চলে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30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4">
        <p14:flip dir="r"/>
      </p:transition>
    </mc:Choice>
    <mc:Fallback xmlns="">
      <p:transition spd="slow" advTm="450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275" y="1066800"/>
            <a:ext cx="784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</a:t>
            </a:r>
            <a:r>
              <a:rPr lang="bn-IN" sz="4400" b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আল্লাহ্‌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আমাদের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উ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পর সহায় হউন</a:t>
            </a:r>
          </a:p>
          <a:p>
            <a:pPr lvl="0"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আজ এ পর্যন্তই</a:t>
            </a:r>
          </a:p>
          <a:p>
            <a:pPr lvl="0"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খোদা </a:t>
            </a:r>
            <a:r>
              <a:rPr lang="bn-IN" sz="4400" b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হাফেজ</a:t>
            </a:r>
            <a:endParaRPr lang="en-US" sz="44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49567"/>
            <a:ext cx="798195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57800" y="596428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1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0" y="3227946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IN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দশম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তম  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5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3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2" y="4784432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4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9" y="0"/>
            <a:ext cx="9060873" cy="6924973"/>
          </a:xfrm>
          <a:prstGeom prst="rect">
            <a:avLst/>
          </a:prstGeom>
          <a:noFill/>
          <a:ln w="762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ছবিটি</a:t>
            </a:r>
            <a:r>
              <a:rPr lang="en-US" sz="6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66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7772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 w="76200">
            <a:solidFill>
              <a:srgbClr val="99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9712" y="3974979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সলিনয়েড</a:t>
            </a:r>
            <a:r>
              <a:rPr lang="en-US" sz="6000" u="sng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(Solenoid)</a:t>
            </a: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60340"/>
              </p:ext>
            </p:extLst>
          </p:nvPr>
        </p:nvGraphicFramePr>
        <p:xfrm>
          <a:off x="2819424" y="5638800"/>
          <a:ext cx="32115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Packager Shell Object" showAsIcon="1" r:id="rId3" imgW="3210840" imgH="685800" progId="Package">
                  <p:embed/>
                </p:oleObj>
              </mc:Choice>
              <mc:Fallback>
                <p:oleObj name="Packager Shell Object" showAsIcon="1" r:id="rId3" imgW="32108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9424" y="5638800"/>
                        <a:ext cx="32115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1043035"/>
            <a:ext cx="3952875" cy="2386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2" y="1043035"/>
            <a:ext cx="4286250" cy="2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6933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8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ঘোষণা</a:t>
            </a:r>
            <a:r>
              <a:rPr lang="en-US" sz="8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800" dirty="0" smtClean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4800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6000" dirty="0"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sz="6000" dirty="0" err="1" smtClean="0"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তড়িতে</a:t>
            </a:r>
            <a:r>
              <a:rPr lang="en-US" sz="6000" dirty="0" smtClean="0"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6000" dirty="0"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ক্রিয়া</a:t>
            </a:r>
            <a:r>
              <a:rPr lang="en-US" sz="6000" dirty="0"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6000" dirty="0"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(Magnetic Effect of Current</a:t>
            </a:r>
            <a:r>
              <a:rPr lang="en-US" sz="6000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60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88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575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80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এ </a:t>
            </a:r>
            <a:r>
              <a:rPr lang="en-US" sz="5400" dirty="0" err="1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জানবে</a:t>
            </a:r>
            <a:r>
              <a:rPr lang="en-US" sz="54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54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54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তড়ি</a:t>
            </a:r>
            <a:r>
              <a:rPr lang="en-US" sz="40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ৎ </a:t>
            </a:r>
            <a:r>
              <a:rPr lang="en-US" sz="40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প্রবাহের</a:t>
            </a:r>
            <a:r>
              <a:rPr lang="en-US" sz="40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40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ক্রিয়া</a:t>
            </a:r>
            <a:r>
              <a:rPr lang="en-US" sz="40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0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।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4400" dirty="0" smtClean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তড়িৎচৌম্বক</a:t>
            </a:r>
            <a:r>
              <a:rPr lang="en-US" sz="4000" dirty="0" smtClean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আবেশ</a:t>
            </a:r>
            <a:r>
              <a:rPr lang="en-US" sz="40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0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>
                <a:solidFill>
                  <a:srgbClr val="990099"/>
                </a:solidFill>
                <a:latin typeface="NikoshBAN" pitchFamily="2" charset="0"/>
                <a:cs typeface="NikoshBAN" pitchFamily="2" charset="0"/>
              </a:rPr>
              <a:t> ।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4800" dirty="0" smtClean="0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সলিনয়েডের</a:t>
            </a:r>
            <a:r>
              <a:rPr lang="en-US" sz="4000" dirty="0" smtClean="0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ধারণা</a:t>
            </a:r>
            <a:r>
              <a:rPr lang="en-US" sz="4000" dirty="0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4000" dirty="0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করবে</a:t>
            </a:r>
            <a:r>
              <a:rPr lang="en-US" sz="4000" dirty="0">
                <a:solidFill>
                  <a:srgbClr val="3333FF"/>
                </a:solidFill>
                <a:latin typeface="NikoshBAN" pitchFamily="2" charset="0"/>
                <a:cs typeface="NikoshBAN" pitchFamily="2" charset="0"/>
              </a:rPr>
              <a:t> । </a:t>
            </a:r>
          </a:p>
        </p:txBody>
      </p:sp>
    </p:spTree>
    <p:extLst>
      <p:ext uri="{BB962C8B-B14F-4D97-AF65-F5344CB8AC3E}">
        <p14:creationId xmlns:p14="http://schemas.microsoft.com/office/powerpoint/2010/main" val="122494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78" y="5373632"/>
            <a:ext cx="1079060" cy="4624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5400000">
            <a:off x="3111222" y="2516729"/>
            <a:ext cx="1508718" cy="158262"/>
            <a:chOff x="2404314" y="5726295"/>
            <a:chExt cx="1508718" cy="211016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2714350" y="5509066"/>
              <a:ext cx="2149" cy="62222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397876" y="5726295"/>
              <a:ext cx="515156" cy="211016"/>
              <a:chOff x="3475150" y="5726295"/>
              <a:chExt cx="515156" cy="211016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3513788" y="5822278"/>
                <a:ext cx="47651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3475150" y="5726295"/>
                <a:ext cx="180304" cy="2110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 rot="5400000">
            <a:off x="3778271" y="2521118"/>
            <a:ext cx="513010" cy="338390"/>
            <a:chOff x="3000777" y="5370065"/>
            <a:chExt cx="513010" cy="451186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568472" y="1841500"/>
            <a:ext cx="233221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5" y="2758272"/>
            <a:ext cx="460239" cy="85420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538251" y="5819106"/>
            <a:ext cx="824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ব্যাটারি</a:t>
            </a:r>
            <a:endParaRPr lang="en-US" sz="3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80732" y="5924614"/>
            <a:ext cx="1339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সংযোগ তার</a:t>
            </a:r>
            <a:endParaRPr lang="en-US" sz="3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7534" y="5940367"/>
            <a:ext cx="1194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চাবি/সুইচ</a:t>
            </a:r>
            <a:endParaRPr lang="en-US" sz="3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14" y="3116328"/>
            <a:ext cx="1130679" cy="4551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7680" y="5954014"/>
            <a:ext cx="1339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 কাগজ</a:t>
            </a:r>
            <a:endParaRPr lang="en-US" sz="3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948440" y="5438305"/>
            <a:ext cx="6481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568474" y="3371688"/>
            <a:ext cx="6481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910465" y="5430857"/>
            <a:ext cx="6481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819665" y="4191005"/>
            <a:ext cx="0" cy="150233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601605" y="4591452"/>
            <a:ext cx="1614970" cy="1870026"/>
            <a:chOff x="2759290" y="1450862"/>
            <a:chExt cx="2153293" cy="1870026"/>
          </a:xfrm>
        </p:grpSpPr>
        <p:sp>
          <p:nvSpPr>
            <p:cNvPr id="59" name="Rounded Rectangle 58"/>
            <p:cNvSpPr/>
            <p:nvPr/>
          </p:nvSpPr>
          <p:spPr>
            <a:xfrm>
              <a:off x="2759290" y="1450862"/>
              <a:ext cx="2153293" cy="1870026"/>
            </a:xfrm>
            <a:prstGeom prst="roundRect">
              <a:avLst/>
            </a:prstGeom>
            <a:ln w="381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753637" y="2332958"/>
              <a:ext cx="126217" cy="1257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4780665" y="5851320"/>
            <a:ext cx="233221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 rot="5400000">
            <a:off x="3497689" y="4994570"/>
            <a:ext cx="1508718" cy="158262"/>
            <a:chOff x="2404314" y="5726295"/>
            <a:chExt cx="1508718" cy="211016"/>
          </a:xfrm>
        </p:grpSpPr>
        <p:cxnSp>
          <p:nvCxnSpPr>
            <p:cNvPr id="74" name="Straight Connector 73"/>
            <p:cNvCxnSpPr/>
            <p:nvPr/>
          </p:nvCxnSpPr>
          <p:spPr>
            <a:xfrm rot="16200000" flipH="1">
              <a:off x="2714350" y="5509066"/>
              <a:ext cx="2149" cy="62222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3397876" y="5726295"/>
              <a:ext cx="515156" cy="211016"/>
              <a:chOff x="3475150" y="5726295"/>
              <a:chExt cx="515156" cy="211016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3513788" y="5831803"/>
                <a:ext cx="47651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/>
              <p:cNvSpPr/>
              <p:nvPr/>
            </p:nvSpPr>
            <p:spPr>
              <a:xfrm>
                <a:off x="3475150" y="5726295"/>
                <a:ext cx="180304" cy="2110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 rot="5400000">
            <a:off x="4164738" y="4998959"/>
            <a:ext cx="513010" cy="338390"/>
            <a:chOff x="3000777" y="5370065"/>
            <a:chExt cx="513010" cy="451186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82" name="Straight Connector 81"/>
          <p:cNvCxnSpPr/>
          <p:nvPr/>
        </p:nvCxnSpPr>
        <p:spPr>
          <a:xfrm flipV="1">
            <a:off x="1597046" y="1841500"/>
            <a:ext cx="0" cy="1530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800505" y="1538459"/>
            <a:ext cx="1614970" cy="1870026"/>
            <a:chOff x="2759290" y="1450862"/>
            <a:chExt cx="2153293" cy="1870026"/>
          </a:xfrm>
        </p:grpSpPr>
        <p:sp>
          <p:nvSpPr>
            <p:cNvPr id="84" name="Rounded Rectangle 83"/>
            <p:cNvSpPr/>
            <p:nvPr/>
          </p:nvSpPr>
          <p:spPr>
            <a:xfrm>
              <a:off x="2759290" y="1450862"/>
              <a:ext cx="2153293" cy="1870026"/>
            </a:xfrm>
            <a:prstGeom prst="roundRect">
              <a:avLst/>
            </a:prstGeom>
            <a:ln w="381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753637" y="2332958"/>
              <a:ext cx="126217" cy="1257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447332" y="5907397"/>
            <a:ext cx="1339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লোহার গুড়া</a:t>
            </a:r>
            <a:endParaRPr lang="en-US" sz="3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2832546" y="5646202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927112" y="5660405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879829" y="5536856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981196" y="5520045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022002" y="5603161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113819" y="5616207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102817" y="5451042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205635" y="5504003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246542" y="5613988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 flipH="1" flipV="1">
            <a:off x="3307352" y="5451038"/>
            <a:ext cx="93906" cy="21040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137336" y="5273071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 flipH="1" flipV="1">
            <a:off x="3341871" y="5273067"/>
            <a:ext cx="93906" cy="21040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021312" y="5353352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055830" y="5175381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 flipH="1" flipV="1">
            <a:off x="3260366" y="5175377"/>
            <a:ext cx="93906" cy="21040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839049" y="5660405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980532" y="5476901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015051" y="5298930"/>
            <a:ext cx="135695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 flipH="1" flipV="1">
            <a:off x="3219586" y="5298926"/>
            <a:ext cx="93906" cy="21040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 rot="7803340">
            <a:off x="3622511" y="2543853"/>
            <a:ext cx="513010" cy="338390"/>
            <a:chOff x="3000777" y="5370065"/>
            <a:chExt cx="513010" cy="451186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67" name="Straight Connector 66"/>
          <p:cNvCxnSpPr/>
          <p:nvPr/>
        </p:nvCxnSpPr>
        <p:spPr>
          <a:xfrm flipV="1">
            <a:off x="1597046" y="1890753"/>
            <a:ext cx="0" cy="6222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252588" y="3371688"/>
            <a:ext cx="6481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04570" y="3779384"/>
            <a:ext cx="6386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প্রবাহিত করার ফলে কম্পাসের কাটা একদিকে বিক্ষেপ দেয়।</a:t>
            </a:r>
            <a:endParaRPr lang="en-US" sz="3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 rot="5400000">
            <a:off x="2170213" y="1665922"/>
            <a:ext cx="392797" cy="347307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rot="21331230">
            <a:off x="1043889" y="2062635"/>
            <a:ext cx="1154242" cy="689879"/>
            <a:chOff x="7169349" y="1388794"/>
            <a:chExt cx="1594258" cy="637097"/>
          </a:xfrm>
        </p:grpSpPr>
        <p:sp>
          <p:nvSpPr>
            <p:cNvPr id="92" name="Down Arrow 91"/>
            <p:cNvSpPr/>
            <p:nvPr/>
          </p:nvSpPr>
          <p:spPr>
            <a:xfrm rot="15623419">
              <a:off x="7719725" y="1574177"/>
              <a:ext cx="170519" cy="266330"/>
            </a:xfrm>
            <a:prstGeom prst="downArrow">
              <a:avLst>
                <a:gd name="adj1" fmla="val 0"/>
                <a:gd name="adj2" fmla="val 14275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 rot="295525">
              <a:off x="7169349" y="1388794"/>
              <a:ext cx="1594258" cy="637097"/>
              <a:chOff x="7217391" y="1344752"/>
              <a:chExt cx="1594258" cy="637097"/>
            </a:xfrm>
          </p:grpSpPr>
          <p:grpSp>
            <p:nvGrpSpPr>
              <p:cNvPr id="6" name="Group 5"/>
              <p:cNvGrpSpPr/>
              <p:nvPr/>
            </p:nvGrpSpPr>
            <p:grpSpPr>
              <a:xfrm rot="21301623">
                <a:off x="7217391" y="1344752"/>
                <a:ext cx="1594258" cy="637097"/>
                <a:chOff x="7217391" y="1344752"/>
                <a:chExt cx="1594258" cy="637097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 rot="236355">
                  <a:off x="7217391" y="1442854"/>
                  <a:ext cx="1594258" cy="538995"/>
                  <a:chOff x="1329701" y="2198794"/>
                  <a:chExt cx="1594258" cy="538995"/>
                </a:xfrm>
              </p:grpSpPr>
              <p:sp>
                <p:nvSpPr>
                  <p:cNvPr id="86" name="Oval 85"/>
                  <p:cNvSpPr/>
                  <p:nvPr/>
                </p:nvSpPr>
                <p:spPr>
                  <a:xfrm rot="21232795">
                    <a:off x="1329701" y="2198794"/>
                    <a:ext cx="1594258" cy="538995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 rot="21232795">
                    <a:off x="1562495" y="2298960"/>
                    <a:ext cx="1160308" cy="329523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 rot="21232795">
                    <a:off x="1817625" y="2392174"/>
                    <a:ext cx="797943" cy="104316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90" name="Down Arrow 89"/>
                <p:cNvSpPr/>
                <p:nvPr/>
              </p:nvSpPr>
              <p:spPr>
                <a:xfrm rot="15623419">
                  <a:off x="7783731" y="1296847"/>
                  <a:ext cx="170519" cy="266330"/>
                </a:xfrm>
                <a:prstGeom prst="downArrow">
                  <a:avLst>
                    <a:gd name="adj1" fmla="val 0"/>
                    <a:gd name="adj2" fmla="val 142756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15" name="Down Arrow 114"/>
              <p:cNvSpPr/>
              <p:nvPr/>
            </p:nvSpPr>
            <p:spPr>
              <a:xfrm rot="15623419">
                <a:off x="8090886" y="1383200"/>
                <a:ext cx="170519" cy="266330"/>
              </a:xfrm>
              <a:prstGeom prst="downArrow">
                <a:avLst>
                  <a:gd name="adj1" fmla="val 0"/>
                  <a:gd name="adj2" fmla="val 14275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 rot="5400000">
            <a:off x="7674063" y="2516421"/>
            <a:ext cx="1508718" cy="158262"/>
            <a:chOff x="2404314" y="5726295"/>
            <a:chExt cx="1508718" cy="211016"/>
          </a:xfrm>
        </p:grpSpPr>
        <p:cxnSp>
          <p:nvCxnSpPr>
            <p:cNvPr id="118" name="Straight Connector 117"/>
            <p:cNvCxnSpPr/>
            <p:nvPr/>
          </p:nvCxnSpPr>
          <p:spPr>
            <a:xfrm rot="16200000" flipH="1">
              <a:off x="2714350" y="5509066"/>
              <a:ext cx="2149" cy="62222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397876" y="5726295"/>
              <a:ext cx="515156" cy="211016"/>
              <a:chOff x="3475150" y="5726295"/>
              <a:chExt cx="515156" cy="211016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>
                <a:off x="3513788" y="5822278"/>
                <a:ext cx="47651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/>
              <p:cNvSpPr/>
              <p:nvPr/>
            </p:nvSpPr>
            <p:spPr>
              <a:xfrm>
                <a:off x="3475150" y="5726295"/>
                <a:ext cx="180304" cy="2110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 rot="5400000">
            <a:off x="8341112" y="2520810"/>
            <a:ext cx="513010" cy="338390"/>
            <a:chOff x="3000777" y="5370065"/>
            <a:chExt cx="513010" cy="451186"/>
          </a:xfrm>
        </p:grpSpPr>
        <p:cxnSp>
          <p:nvCxnSpPr>
            <p:cNvPr id="123" name="Straight Connector 122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25" name="Straight Connector 124"/>
          <p:cNvCxnSpPr/>
          <p:nvPr/>
        </p:nvCxnSpPr>
        <p:spPr>
          <a:xfrm>
            <a:off x="6131313" y="1841192"/>
            <a:ext cx="233221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56" y="2757964"/>
            <a:ext cx="460239" cy="854204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09" y="3102372"/>
            <a:ext cx="1229674" cy="494953"/>
          </a:xfrm>
          <a:prstGeom prst="rect">
            <a:avLst/>
          </a:prstGeom>
        </p:spPr>
      </p:pic>
      <p:cxnSp>
        <p:nvCxnSpPr>
          <p:cNvPr id="129" name="Straight Connector 128"/>
          <p:cNvCxnSpPr/>
          <p:nvPr/>
        </p:nvCxnSpPr>
        <p:spPr>
          <a:xfrm flipV="1">
            <a:off x="6159887" y="1841192"/>
            <a:ext cx="0" cy="1530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>
            <a:off x="5363346" y="1538151"/>
            <a:ext cx="1614970" cy="1870026"/>
            <a:chOff x="2759290" y="1450862"/>
            <a:chExt cx="2153293" cy="1870026"/>
          </a:xfrm>
        </p:grpSpPr>
        <p:sp>
          <p:nvSpPr>
            <p:cNvPr id="131" name="Rounded Rectangle 130"/>
            <p:cNvSpPr/>
            <p:nvPr/>
          </p:nvSpPr>
          <p:spPr>
            <a:xfrm>
              <a:off x="2759290" y="1450862"/>
              <a:ext cx="2153293" cy="1870026"/>
            </a:xfrm>
            <a:prstGeom prst="roundRect">
              <a:avLst/>
            </a:prstGeom>
            <a:ln w="381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753637" y="2332958"/>
              <a:ext cx="126217" cy="1257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 rot="7803340">
            <a:off x="8185352" y="2543545"/>
            <a:ext cx="513010" cy="338390"/>
            <a:chOff x="3000777" y="5370065"/>
            <a:chExt cx="513010" cy="451186"/>
          </a:xfrm>
        </p:grpSpPr>
        <p:cxnSp>
          <p:nvCxnSpPr>
            <p:cNvPr id="134" name="Straight Connector 133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36" name="Straight Connector 135"/>
          <p:cNvCxnSpPr/>
          <p:nvPr/>
        </p:nvCxnSpPr>
        <p:spPr>
          <a:xfrm flipV="1">
            <a:off x="6159887" y="1890445"/>
            <a:ext cx="0" cy="6222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815429" y="3371380"/>
            <a:ext cx="6481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Down Arrow 137"/>
          <p:cNvSpPr/>
          <p:nvPr/>
        </p:nvSpPr>
        <p:spPr>
          <a:xfrm rot="16049859">
            <a:off x="6733054" y="1665617"/>
            <a:ext cx="392797" cy="347307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9" name="Group 138"/>
          <p:cNvGrpSpPr/>
          <p:nvPr/>
        </p:nvGrpSpPr>
        <p:grpSpPr>
          <a:xfrm rot="21331230" flipV="1">
            <a:off x="5632407" y="2172370"/>
            <a:ext cx="1154242" cy="675342"/>
            <a:chOff x="7169349" y="1388794"/>
            <a:chExt cx="1594258" cy="637097"/>
          </a:xfrm>
        </p:grpSpPr>
        <p:sp>
          <p:nvSpPr>
            <p:cNvPr id="140" name="Down Arrow 139"/>
            <p:cNvSpPr/>
            <p:nvPr/>
          </p:nvSpPr>
          <p:spPr>
            <a:xfrm rot="15623419">
              <a:off x="7719725" y="1574177"/>
              <a:ext cx="170519" cy="266330"/>
            </a:xfrm>
            <a:prstGeom prst="downArrow">
              <a:avLst>
                <a:gd name="adj1" fmla="val 0"/>
                <a:gd name="adj2" fmla="val 14275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 rot="295525">
              <a:off x="7169349" y="1388794"/>
              <a:ext cx="1594258" cy="637097"/>
              <a:chOff x="7217391" y="1344752"/>
              <a:chExt cx="1594258" cy="637097"/>
            </a:xfrm>
          </p:grpSpPr>
          <p:grpSp>
            <p:nvGrpSpPr>
              <p:cNvPr id="142" name="Group 141"/>
              <p:cNvGrpSpPr/>
              <p:nvPr/>
            </p:nvGrpSpPr>
            <p:grpSpPr>
              <a:xfrm rot="21301623">
                <a:off x="7217391" y="1344752"/>
                <a:ext cx="1594258" cy="637097"/>
                <a:chOff x="7217391" y="1344752"/>
                <a:chExt cx="1594258" cy="637097"/>
              </a:xfrm>
            </p:grpSpPr>
            <p:grpSp>
              <p:nvGrpSpPr>
                <p:cNvPr id="144" name="Group 143"/>
                <p:cNvGrpSpPr/>
                <p:nvPr/>
              </p:nvGrpSpPr>
              <p:grpSpPr>
                <a:xfrm rot="236355">
                  <a:off x="7217391" y="1442854"/>
                  <a:ext cx="1594258" cy="538995"/>
                  <a:chOff x="1329701" y="2198794"/>
                  <a:chExt cx="1594258" cy="538995"/>
                </a:xfrm>
              </p:grpSpPr>
              <p:sp>
                <p:nvSpPr>
                  <p:cNvPr id="146" name="Oval 145"/>
                  <p:cNvSpPr/>
                  <p:nvPr/>
                </p:nvSpPr>
                <p:spPr>
                  <a:xfrm rot="21232795">
                    <a:off x="1329701" y="2198794"/>
                    <a:ext cx="1594258" cy="538995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 rot="21232795">
                    <a:off x="1562495" y="2298960"/>
                    <a:ext cx="1160308" cy="329523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 rot="21232795">
                    <a:off x="1817625" y="2392174"/>
                    <a:ext cx="797943" cy="104316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45" name="Down Arrow 144"/>
                <p:cNvSpPr/>
                <p:nvPr/>
              </p:nvSpPr>
              <p:spPr>
                <a:xfrm rot="15623419">
                  <a:off x="7783731" y="1296847"/>
                  <a:ext cx="170519" cy="266330"/>
                </a:xfrm>
                <a:prstGeom prst="downArrow">
                  <a:avLst>
                    <a:gd name="adj1" fmla="val 0"/>
                    <a:gd name="adj2" fmla="val 142756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3" name="Down Arrow 142"/>
              <p:cNvSpPr/>
              <p:nvPr/>
            </p:nvSpPr>
            <p:spPr>
              <a:xfrm rot="15623419">
                <a:off x="8090886" y="1383200"/>
                <a:ext cx="170519" cy="266330"/>
              </a:xfrm>
              <a:prstGeom prst="downArrow">
                <a:avLst>
                  <a:gd name="adj1" fmla="val 0"/>
                  <a:gd name="adj2" fmla="val 14275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128" name="Straight Connector 127"/>
          <p:cNvCxnSpPr/>
          <p:nvPr/>
        </p:nvCxnSpPr>
        <p:spPr>
          <a:xfrm>
            <a:off x="6131315" y="3371380"/>
            <a:ext cx="6481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/>
          <p:cNvGrpSpPr/>
          <p:nvPr/>
        </p:nvGrpSpPr>
        <p:grpSpPr>
          <a:xfrm rot="5124086">
            <a:off x="6240206" y="2263790"/>
            <a:ext cx="830334" cy="234307"/>
            <a:chOff x="3270209" y="1084437"/>
            <a:chExt cx="1785062" cy="434433"/>
          </a:xfrm>
        </p:grpSpPr>
        <p:grpSp>
          <p:nvGrpSpPr>
            <p:cNvPr id="170" name="Group 169"/>
            <p:cNvGrpSpPr/>
            <p:nvPr/>
          </p:nvGrpSpPr>
          <p:grpSpPr>
            <a:xfrm>
              <a:off x="3270209" y="1084437"/>
              <a:ext cx="1785062" cy="369315"/>
              <a:chOff x="5895120" y="2148208"/>
              <a:chExt cx="2287109" cy="706722"/>
            </a:xfrm>
          </p:grpSpPr>
          <p:sp>
            <p:nvSpPr>
              <p:cNvPr id="173" name="Isosceles Triangle 172"/>
              <p:cNvSpPr/>
              <p:nvPr/>
            </p:nvSpPr>
            <p:spPr>
              <a:xfrm rot="16200000">
                <a:off x="6117270" y="1926058"/>
                <a:ext cx="706722" cy="115102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Isosceles Triangle 173"/>
              <p:cNvSpPr/>
              <p:nvPr/>
            </p:nvSpPr>
            <p:spPr>
              <a:xfrm rot="5400000">
                <a:off x="7288564" y="1931231"/>
                <a:ext cx="636310" cy="115102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1" name="TextBox 170"/>
            <p:cNvSpPr txBox="1"/>
            <p:nvPr/>
          </p:nvSpPr>
          <p:spPr>
            <a:xfrm rot="16034130">
              <a:off x="3746157" y="984667"/>
              <a:ext cx="274413" cy="79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N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 rot="16034130">
              <a:off x="4291277" y="972844"/>
              <a:ext cx="260098" cy="79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S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 rot="5124086">
            <a:off x="734772" y="2194776"/>
            <a:ext cx="830334" cy="234307"/>
            <a:chOff x="3270209" y="1084437"/>
            <a:chExt cx="1785062" cy="434433"/>
          </a:xfrm>
        </p:grpSpPr>
        <p:grpSp>
          <p:nvGrpSpPr>
            <p:cNvPr id="176" name="Group 175"/>
            <p:cNvGrpSpPr/>
            <p:nvPr/>
          </p:nvGrpSpPr>
          <p:grpSpPr>
            <a:xfrm>
              <a:off x="3270209" y="1084437"/>
              <a:ext cx="1785062" cy="369315"/>
              <a:chOff x="5895120" y="2148208"/>
              <a:chExt cx="2287109" cy="706722"/>
            </a:xfrm>
          </p:grpSpPr>
          <p:sp>
            <p:nvSpPr>
              <p:cNvPr id="179" name="Isosceles Triangle 178"/>
              <p:cNvSpPr/>
              <p:nvPr/>
            </p:nvSpPr>
            <p:spPr>
              <a:xfrm rot="16200000">
                <a:off x="6117270" y="1926058"/>
                <a:ext cx="706722" cy="115102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Isosceles Triangle 179"/>
              <p:cNvSpPr/>
              <p:nvPr/>
            </p:nvSpPr>
            <p:spPr>
              <a:xfrm rot="5400000">
                <a:off x="7288564" y="1931231"/>
                <a:ext cx="636310" cy="115102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 rot="16034130">
              <a:off x="3746157" y="984667"/>
              <a:ext cx="274413" cy="79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N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 rot="16034130">
              <a:off x="4291277" y="972844"/>
              <a:ext cx="260098" cy="79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S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800506" y="784766"/>
            <a:ext cx="7505030" cy="1077218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জেনে রাখা ভাল: যে অঞ্চলে চৌম্বক বলরেখা ক্রিয়াশীল তাকে চৌম্বক ক্ষেত্র বলে।</a:t>
            </a:r>
            <a:endParaRPr lang="en-US" sz="3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2147717"/>
            <a:ext cx="1226137" cy="160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05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57122 -0.33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-165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901 -0.2993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47552 -0.2972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57122 -0.3340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5.18519E-6 L -0.06719 -0.03751 L -0.07891 -0.46251 L -0.07266 -0.56529 L 0.02031 -0.56806 L 0.01875 -0.45001 L 0.01875 -0.45001 L 0.01875 -0.45001 " pathEditMode="relative" ptsTypes="AAAAAAAA">
                                      <p:cBhvr>
                                        <p:cTn id="1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0.35325 -0.5847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-2923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04218 -0.36412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18218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04101 -0.36134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336 -0.50463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-2523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1552 -0.5067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-25347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6472 -0.4763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2381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4297 -0.4738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704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6055 -0.4694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" y="-23472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16263 -0.48797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-24398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20117 -0.4493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-22477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15664 -0.47153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-23588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-0.15625 -0.4708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23542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1003 -0.467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2338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6953 -0.4095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20486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17786 -0.41042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20532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8737 -0.4187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2094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16654 -0.42361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21181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16784 -0.3919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196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15521 -0.48449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-24236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16445 -0.43264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-21644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-0.1582 -0.43171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21597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6224 -0.41412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-20718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8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8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0" presetClass="pat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44444E-6 L 1.25E-6 0.00024 C -0.00065 -0.00509 -0.0013 -0.01018 -0.00195 -0.01527 C -0.00221 -0.01805 -0.00274 -0.02083 -0.00287 -0.02361 C -0.00326 -0.03032 -0.00378 -0.04351 -0.00378 -0.04351 L 1.25E-6 -4.44444E-6 Z " pathEditMode="relative" rAng="0" ptsTypes="AAAAAA">
                                      <p:cBhvr>
                                        <p:cTn id="250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176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00"/>
                            </p:stCondLst>
                            <p:childTnLst>
                              <p:par>
                                <p:cTn id="258" presetID="32" presetClass="emph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7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0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4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0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6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2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4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0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6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6" presetClass="exit" presetSubtype="32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0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3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432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2000"/>
                            </p:stCondLst>
                            <p:childTnLst>
                              <p:par>
                                <p:cTn id="4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2000"/>
                            </p:stCondLst>
                            <p:childTnLst>
                              <p:par>
                                <p:cTn id="4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2000"/>
                            </p:stCondLst>
                            <p:childTnLst>
                              <p:par>
                                <p:cTn id="4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2000"/>
                            </p:stCondLst>
                            <p:childTnLst>
                              <p:par>
                                <p:cTn id="4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000"/>
                            </p:stCondLst>
                            <p:childTnLst>
                              <p:par>
                                <p:cTn id="4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0" presetClass="pat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44444E-6 L 1.25E-6 0.00024 C -0.00065 -0.00509 -0.0013 -0.01018 -0.00195 -0.01527 C -0.00221 -0.01805 -0.00274 -0.02083 -0.00287 -0.02361 C -0.00326 -0.03032 -0.00378 -0.04351 -0.00378 -0.04351 L 1.25E-6 -4.44444E-6 Z " pathEditMode="relative" rAng="0" ptsTypes="AAAAAA">
                                      <p:cBhvr>
                                        <p:cTn id="501" dur="3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176"/>
                                    </p:animMotion>
                                  </p:childTnLst>
                                </p:cTn>
                              </p:par>
                              <p:par>
                                <p:cTn id="502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5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3000000">
                                      <p:cBhvr>
                                        <p:cTn id="509" dur="5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2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30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3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36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3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8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8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2" grpId="0"/>
      <p:bldP spid="32" grpId="1"/>
      <p:bldP spid="95" grpId="0"/>
      <p:bldP spid="95" grpId="1"/>
      <p:bldP spid="95" grpId="2"/>
      <p:bldP spid="96" grpId="0" animBg="1"/>
      <p:bldP spid="96" grpId="1" animBg="1"/>
      <p:bldP spid="96" grpId="2" animBg="1"/>
      <p:bldP spid="96" grpId="3" animBg="1"/>
      <p:bldP spid="97" grpId="0" animBg="1"/>
      <p:bldP spid="97" grpId="1" animBg="1"/>
      <p:bldP spid="97" grpId="2" animBg="1"/>
      <p:bldP spid="97" grpId="3" animBg="1"/>
      <p:bldP spid="98" grpId="0" animBg="1"/>
      <p:bldP spid="98" grpId="1" animBg="1"/>
      <p:bldP spid="98" grpId="2" animBg="1"/>
      <p:bldP spid="98" grpId="3" animBg="1"/>
      <p:bldP spid="99" grpId="0" animBg="1"/>
      <p:bldP spid="99" grpId="1" animBg="1"/>
      <p:bldP spid="99" grpId="2" animBg="1"/>
      <p:bldP spid="99" grpId="3" animBg="1"/>
      <p:bldP spid="100" grpId="0" animBg="1"/>
      <p:bldP spid="100" grpId="1" animBg="1"/>
      <p:bldP spid="100" grpId="2" animBg="1"/>
      <p:bldP spid="100" grpId="3" animBg="1"/>
      <p:bldP spid="101" grpId="0" animBg="1"/>
      <p:bldP spid="101" grpId="1" animBg="1"/>
      <p:bldP spid="101" grpId="2" animBg="1"/>
      <p:bldP spid="101" grpId="3" animBg="1"/>
      <p:bldP spid="102" grpId="0" animBg="1"/>
      <p:bldP spid="102" grpId="1" animBg="1"/>
      <p:bldP spid="102" grpId="2" animBg="1"/>
      <p:bldP spid="102" grpId="3" animBg="1"/>
      <p:bldP spid="103" grpId="0" animBg="1"/>
      <p:bldP spid="103" grpId="1" animBg="1"/>
      <p:bldP spid="103" grpId="2" animBg="1"/>
      <p:bldP spid="103" grpId="3" animBg="1"/>
      <p:bldP spid="104" grpId="0" animBg="1"/>
      <p:bldP spid="104" grpId="1" animBg="1"/>
      <p:bldP spid="104" grpId="2" animBg="1"/>
      <p:bldP spid="104" grpId="3" animBg="1"/>
      <p:bldP spid="105" grpId="0" animBg="1"/>
      <p:bldP spid="105" grpId="1" animBg="1"/>
      <p:bldP spid="105" grpId="2" animBg="1"/>
      <p:bldP spid="105" grpId="3" animBg="1"/>
      <p:bldP spid="106" grpId="0" animBg="1"/>
      <p:bldP spid="106" grpId="1" animBg="1"/>
      <p:bldP spid="106" grpId="2" animBg="1"/>
      <p:bldP spid="106" grpId="3" animBg="1"/>
      <p:bldP spid="107" grpId="0" animBg="1"/>
      <p:bldP spid="107" grpId="1" animBg="1"/>
      <p:bldP spid="107" grpId="2" animBg="1"/>
      <p:bldP spid="107" grpId="3" animBg="1"/>
      <p:bldP spid="108" grpId="0" animBg="1"/>
      <p:bldP spid="108" grpId="1" animBg="1"/>
      <p:bldP spid="108" grpId="2" animBg="1"/>
      <p:bldP spid="108" grpId="3" animBg="1"/>
      <p:bldP spid="109" grpId="0" animBg="1"/>
      <p:bldP spid="109" grpId="1" animBg="1"/>
      <p:bldP spid="109" grpId="2" animBg="1"/>
      <p:bldP spid="109" grpId="3" animBg="1"/>
      <p:bldP spid="110" grpId="0" animBg="1"/>
      <p:bldP spid="110" grpId="1" animBg="1"/>
      <p:bldP spid="110" grpId="2" animBg="1"/>
      <p:bldP spid="110" grpId="3" animBg="1"/>
      <p:bldP spid="111" grpId="0" animBg="1"/>
      <p:bldP spid="111" grpId="1" animBg="1"/>
      <p:bldP spid="111" grpId="2" animBg="1"/>
      <p:bldP spid="111" grpId="3" animBg="1"/>
      <p:bldP spid="112" grpId="0" animBg="1"/>
      <p:bldP spid="112" grpId="1" animBg="1"/>
      <p:bldP spid="112" grpId="2" animBg="1"/>
      <p:bldP spid="112" grpId="3" animBg="1"/>
      <p:bldP spid="113" grpId="0" animBg="1"/>
      <p:bldP spid="113" grpId="1" animBg="1"/>
      <p:bldP spid="113" grpId="2" animBg="1"/>
      <p:bldP spid="113" grpId="3" animBg="1"/>
      <p:bldP spid="114" grpId="0" animBg="1"/>
      <p:bldP spid="114" grpId="1" animBg="1"/>
      <p:bldP spid="114" grpId="2" animBg="1"/>
      <p:bldP spid="114" grpId="3" animBg="1"/>
      <p:bldP spid="70" grpId="0"/>
      <p:bldP spid="70" grpId="1"/>
      <p:bldP spid="5" grpId="0" animBg="1"/>
      <p:bldP spid="5" grpId="1" animBg="1"/>
      <p:bldP spid="138" grpId="0" animBg="1"/>
      <p:bldP spid="138" grpId="1" animBg="1"/>
      <p:bldP spid="138" grpId="2" animBg="1"/>
      <p:bldP spid="1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85800"/>
            <a:ext cx="8915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তড়িতের</a:t>
            </a:r>
            <a:r>
              <a:rPr lang="en-US" sz="4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4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ক্রিয়া</a:t>
            </a:r>
            <a:r>
              <a:rPr lang="en-US" sz="4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পরিবাহীর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মধ্যদিয়ে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তড়ি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ৎ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প্রবাহিত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চারপাশে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ক্ষেত্রের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সৃষ্টি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হয়,যাকে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তড়ি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ৎ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প্রবাহের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ক্রিয়া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দিক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ব্যাখ্যায়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ফ্লেমিং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ডানহস্ত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সূত্র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প্রযোজ্য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তড়িতবাহী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তারকে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প্রবাহের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অভিমূখে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বৃদ্ধাঙ্গুলি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প্রসারিত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ডানহাত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মুষ্টিবদ্ধ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ধরলে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আঙ্গুলগুলোর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মাথা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চৌম্বকক্ষেত্রের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অভিমূখ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নিদেশ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। </a:t>
            </a:r>
          </a:p>
        </p:txBody>
      </p:sp>
    </p:spTree>
    <p:extLst>
      <p:ext uri="{BB962C8B-B14F-4D97-AF65-F5344CB8AC3E}">
        <p14:creationId xmlns:p14="http://schemas.microsoft.com/office/powerpoint/2010/main" val="32516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549"/>
            <a:ext cx="9144000" cy="686341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তাড়িতচৌম্বক</a:t>
            </a:r>
            <a:r>
              <a:rPr lang="en-US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আবেশ</a:t>
            </a:r>
            <a:endParaRPr lang="en-US" sz="4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sz="3600" dirty="0" smtClean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পরিবর্তনশীল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চৌম্বকক্ষেত্র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তড়িচ্চালকশক্তি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সৃষ্টি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আবদ্ধ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বর্তনীতে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আবিষ্ট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তড়িৎপ্রবাহ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চালাতে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পরিবর্তনশীল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ক্ষেত্রের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বর্তনীতে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তড়িচ্চালকশক্তি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তড়িত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প্রবাহ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সৃষ্টির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ঘটনাকে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তাড়িতচৌম্বক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আবেশ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বিজ্ঞানী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ওয়েরস্টেডের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তড়িতের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ক্রিয়া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আবিস্কারের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ইংল্যান্ডের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মাইকেল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ফ্যারাডে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আমেরিকার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যোসেফ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হেনরী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রশিয়ার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এইচ.এফ.ই.লেঞ্জ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তিনজনই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পৃথক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পৃথকভাবে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সাফল্য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কিন্তু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১৮৩১সালে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মাইকেল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ফ্যারাডে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তাঁর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পরীক্ষালব্দ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প্রথম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প্রকাশ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36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।  </a:t>
            </a:r>
          </a:p>
        </p:txBody>
      </p:sp>
    </p:spTree>
    <p:extLst>
      <p:ext uri="{BB962C8B-B14F-4D97-AF65-F5344CB8AC3E}">
        <p14:creationId xmlns:p14="http://schemas.microsoft.com/office/powerpoint/2010/main" val="15209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477</Words>
  <Application>Microsoft Office PowerPoint</Application>
  <PresentationFormat>On-screen Show (4:3)</PresentationFormat>
  <Paragraphs>95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Wingdings</vt:lpstr>
      <vt:lpstr>Vrinda</vt:lpstr>
      <vt:lpstr>Verdana</vt:lpstr>
      <vt:lpstr>Calibri</vt:lpstr>
      <vt:lpstr>Calibri Light</vt:lpstr>
      <vt:lpstr>Times New Roman</vt:lpstr>
      <vt:lpstr>Garamond</vt:lpstr>
      <vt:lpstr>Book Antiqua</vt:lpstr>
      <vt:lpstr>Arial</vt:lpstr>
      <vt:lpstr>NikoshBAN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global</dc:creator>
  <cp:lastModifiedBy>user</cp:lastModifiedBy>
  <cp:revision>93</cp:revision>
  <dcterms:created xsi:type="dcterms:W3CDTF">2009-01-01T19:27:34Z</dcterms:created>
  <dcterms:modified xsi:type="dcterms:W3CDTF">2024-12-03T15:37:04Z</dcterms:modified>
</cp:coreProperties>
</file>